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76" r:id="rId2"/>
    <p:sldId id="280" r:id="rId3"/>
    <p:sldId id="281" r:id="rId4"/>
    <p:sldId id="283" r:id="rId5"/>
    <p:sldId id="302" r:id="rId6"/>
    <p:sldId id="294" r:id="rId7"/>
    <p:sldId id="303" r:id="rId8"/>
    <p:sldId id="295" r:id="rId9"/>
    <p:sldId id="297" r:id="rId10"/>
    <p:sldId id="304" r:id="rId11"/>
    <p:sldId id="305" r:id="rId12"/>
    <p:sldId id="298" r:id="rId13"/>
    <p:sldId id="299" r:id="rId14"/>
    <p:sldId id="300" r:id="rId15"/>
    <p:sldId id="306" r:id="rId16"/>
    <p:sldId id="301" r:id="rId17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4" autoAdjust="0"/>
  </p:normalViewPr>
  <p:slideViewPr>
    <p:cSldViewPr>
      <p:cViewPr varScale="1">
        <p:scale>
          <a:sx n="137" d="100"/>
          <a:sy n="137" d="100"/>
        </p:scale>
        <p:origin x="-10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BBE83EAD-EFCA-6A46-BBD3-BEDA2B1535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04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9438"/>
            <a:ext cx="5564188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55BA1FFB-9C41-994C-AAEA-DC4186130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35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5513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76B0E6E-451E-DD41-8D70-D29EA4D5EE47}" type="slidenum">
              <a:rPr lang="en-US">
                <a:latin typeface="Arial" charset="0"/>
              </a:rPr>
              <a:pPr eaLnBrk="1" hangingPunct="1"/>
              <a:t>1</a:t>
            </a:fld>
            <a:endParaRPr lang="en-US">
              <a:latin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5A9B10CC-8824-3E41-8015-AFE0C3FFEB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4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2C5B32-9A9C-0B4A-B52D-02EEEE76F8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0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1CCDD-1CC4-8542-AB56-725AFF2BA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6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9625F-BD76-0B4B-8681-BAC8C692E9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2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6D3DA-73BF-C848-83BB-8A20C716D5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D18C8-20F0-5B4F-9311-7124A1C1F1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0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98DC0-DCD5-704D-8064-2C91EF8DF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7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E8C01-D58B-FF4C-BA8B-844CDBEC60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6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9BF45-543F-D04F-A29C-68B00387AE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8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327FB-541D-3C4B-B28A-D71444592F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7A796-7EDA-7B4D-B745-F02F56A7E6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185B8D17-EC51-9540-982B-1CF8598BA17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stpills.org" TargetMode="External"/><Relationship Id="rId4" Type="http://schemas.openxmlformats.org/officeDocument/2006/relationships/hyperlink" Target="http://www.nlm.nih.gov.ezproxy.med.fsu.edu/medlineplus/" TargetMode="External"/><Relationship Id="rId5" Type="http://schemas.openxmlformats.org/officeDocument/2006/relationships/hyperlink" Target="http://www.healthinaging.org" TargetMode="External"/><Relationship Id="rId6" Type="http://schemas.openxmlformats.org/officeDocument/2006/relationships/hyperlink" Target="http://www.nia.nih.gov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amilydoctor.or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formedmedicaldecisions.org" TargetMode="External"/><Relationship Id="rId3" Type="http://schemas.openxmlformats.org/officeDocument/2006/relationships/hyperlink" Target="http://www.dartmouth-hitchcock.org/medical-information/decision_aid_library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project.org/starter-kit/intro/" TargetMode="External"/><Relationship Id="rId4" Type="http://schemas.openxmlformats.org/officeDocument/2006/relationships/hyperlink" Target="http://www.prepareforyourcare.org" TargetMode="External"/><Relationship Id="rId5" Type="http://schemas.openxmlformats.org/officeDocument/2006/relationships/hyperlink" Target="https://www.mydirectives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wish.or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dirty="0">
                <a:latin typeface="Times New Roman" charset="0"/>
              </a:rPr>
              <a:t>Becoming an Activated Patient – Part </a:t>
            </a:r>
            <a:r>
              <a:rPr lang="en-US" sz="4800" dirty="0" smtClean="0">
                <a:latin typeface="Times New Roman" charset="0"/>
              </a:rPr>
              <a:t>2</a:t>
            </a:r>
            <a:endParaRPr lang="en-US" sz="4800" dirty="0">
              <a:latin typeface="Times New Roman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33800"/>
            <a:ext cx="8229600" cy="2057400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/>
              <a:t>Kenneth Brummel-Smith, MD</a:t>
            </a:r>
          </a:p>
          <a:p>
            <a:pPr algn="ctr" eaLnBrk="1" hangingPunct="1">
              <a:buFont typeface="Wingdings" charset="0"/>
              <a:buNone/>
            </a:pPr>
            <a:r>
              <a:rPr lang="en-US"/>
              <a:t>Charlotte Edwards Maguire Professor of Geriatrics</a:t>
            </a:r>
          </a:p>
          <a:p>
            <a:pPr algn="ctr" eaLnBrk="1" hangingPunct="1">
              <a:buFont typeface="Wingdings" charset="0"/>
              <a:buNone/>
            </a:pPr>
            <a:r>
              <a:rPr lang="en-US"/>
              <a:t>Florida State University College of Medicine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FamilyDoctor.org</a:t>
            </a:r>
          </a:p>
          <a:p>
            <a:pPr lvl="1"/>
            <a:r>
              <a:rPr lang="en-US" sz="2000" dirty="0" smtClean="0">
                <a:hlinkClick r:id="rId2"/>
              </a:rPr>
              <a:t>www.familydoctor.org</a:t>
            </a:r>
            <a:endParaRPr lang="en-US" sz="2000" dirty="0" smtClean="0"/>
          </a:p>
          <a:p>
            <a:r>
              <a:rPr lang="en-US" sz="2400" dirty="0" smtClean="0"/>
              <a:t>Worst Pills, Best Pills</a:t>
            </a:r>
          </a:p>
          <a:p>
            <a:pPr lvl="1"/>
            <a:r>
              <a:rPr lang="en-US" sz="2000" dirty="0" smtClean="0">
                <a:hlinkClick r:id="rId3"/>
              </a:rPr>
              <a:t>www.worstpills.org</a:t>
            </a:r>
            <a:endParaRPr lang="en-US" sz="2000" dirty="0" smtClean="0"/>
          </a:p>
          <a:p>
            <a:r>
              <a:rPr lang="en-US" sz="2400" dirty="0" err="1" smtClean="0"/>
              <a:t>MedlinePlus</a:t>
            </a:r>
            <a:endParaRPr lang="en-US" sz="2400" dirty="0"/>
          </a:p>
          <a:p>
            <a:pPr lvl="1"/>
            <a:r>
              <a:rPr lang="en-US" sz="2000" dirty="0">
                <a:hlinkClick r:id="rId4"/>
              </a:rPr>
              <a:t>http://www.nlm.nih.gov.ezproxy.med.fsu.edu/medlineplus</a:t>
            </a:r>
            <a:r>
              <a:rPr lang="en-US" sz="2000" dirty="0" smtClean="0">
                <a:hlinkClick r:id="rId4"/>
              </a:rPr>
              <a:t>/</a:t>
            </a:r>
            <a:endParaRPr lang="en-US" sz="2000" dirty="0" smtClean="0"/>
          </a:p>
          <a:p>
            <a:r>
              <a:rPr lang="en-US" sz="2400" dirty="0" smtClean="0"/>
              <a:t>Health in Aging</a:t>
            </a:r>
          </a:p>
          <a:p>
            <a:pPr lvl="1"/>
            <a:r>
              <a:rPr lang="en-US" sz="2000" dirty="0" smtClean="0">
                <a:hlinkClick r:id="rId5"/>
              </a:rPr>
              <a:t>www.healthinaging.org</a:t>
            </a:r>
            <a:endParaRPr lang="en-US" sz="2000" dirty="0" smtClean="0"/>
          </a:p>
          <a:p>
            <a:r>
              <a:rPr lang="en-US" sz="2400" dirty="0" smtClean="0"/>
              <a:t>NIA Age Pages</a:t>
            </a:r>
          </a:p>
          <a:p>
            <a:pPr lvl="1"/>
            <a:r>
              <a:rPr lang="en-US" sz="2000" dirty="0" smtClean="0">
                <a:hlinkClick r:id="rId6"/>
              </a:rPr>
              <a:t>www.nia.nih.gov</a:t>
            </a:r>
            <a:endParaRPr lang="en-US" sz="2000" dirty="0" smtClean="0"/>
          </a:p>
          <a:p>
            <a:pPr marL="471487" lvl="1" indent="0">
              <a:buNone/>
            </a:pPr>
            <a:endParaRPr lang="en-US" sz="2000" dirty="0" smtClean="0"/>
          </a:p>
          <a:p>
            <a:pPr marL="471487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6554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Decision 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Informed Medical Decisions Foundation</a:t>
            </a:r>
          </a:p>
          <a:p>
            <a:pPr lvl="1"/>
            <a:r>
              <a:rPr lang="en-US" sz="2000" dirty="0">
                <a:hlinkClick r:id="rId2"/>
              </a:rPr>
              <a:t>www.informedmedicaldecisions.org</a:t>
            </a:r>
            <a:endParaRPr lang="en-US" sz="2000" dirty="0"/>
          </a:p>
          <a:p>
            <a:r>
              <a:rPr lang="en-US" sz="2400" dirty="0" smtClean="0"/>
              <a:t>Dartmouth Decision Aid Library</a:t>
            </a:r>
          </a:p>
          <a:p>
            <a:pPr lvl="1"/>
            <a:r>
              <a:rPr lang="en-US" sz="2000" dirty="0">
                <a:hlinkClick r:id="rId3"/>
              </a:rPr>
              <a:t>http://www.dartmouth-hitchcock.org/medical-information/</a:t>
            </a:r>
            <a:r>
              <a:rPr lang="en-US" sz="2000" dirty="0" smtClean="0">
                <a:hlinkClick r:id="rId3"/>
              </a:rPr>
              <a:t>decision_aid_library.html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7998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Work/Volunteer</a:t>
            </a:r>
            <a:endParaRPr lang="en-US" sz="6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An issue often more important for care givers for older persons</a:t>
            </a:r>
          </a:p>
          <a:p>
            <a:r>
              <a:rPr lang="en-US" sz="3600" dirty="0"/>
              <a:t>Work is related to positive self concept</a:t>
            </a:r>
          </a:p>
          <a:p>
            <a:r>
              <a:rPr lang="en-US" sz="3600" dirty="0"/>
              <a:t>Appropriate accommodations</a:t>
            </a:r>
          </a:p>
          <a:p>
            <a:r>
              <a:rPr lang="en-US" sz="3600" dirty="0"/>
              <a:t>Adjustment of self image</a:t>
            </a:r>
          </a:p>
          <a:p>
            <a:pPr lvl="1"/>
            <a:r>
              <a:rPr lang="en-US" sz="3200" dirty="0"/>
              <a:t>Related to psychological responses</a:t>
            </a:r>
          </a:p>
          <a:p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Care Givers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Care giver stress</a:t>
            </a:r>
          </a:p>
          <a:p>
            <a:pPr lvl="1"/>
            <a:r>
              <a:rPr lang="en-US" sz="3200"/>
              <a:t>Depression</a:t>
            </a:r>
          </a:p>
          <a:p>
            <a:pPr lvl="1"/>
            <a:r>
              <a:rPr lang="en-US" sz="3200"/>
              <a:t>Work problems</a:t>
            </a:r>
          </a:p>
          <a:p>
            <a:pPr lvl="1"/>
            <a:r>
              <a:rPr lang="en-US" sz="3200"/>
              <a:t>Financial loss</a:t>
            </a:r>
          </a:p>
          <a:p>
            <a:pPr lvl="1"/>
            <a:r>
              <a:rPr lang="en-US" sz="3200"/>
              <a:t>Abuse</a:t>
            </a:r>
          </a:p>
          <a:p>
            <a:r>
              <a:rPr lang="en-US" sz="3600"/>
              <a:t>Group support &amp; education</a:t>
            </a:r>
          </a:p>
          <a:p>
            <a:r>
              <a:rPr lang="en-US" sz="3600"/>
              <a:t>Respite</a:t>
            </a:r>
          </a:p>
          <a:p>
            <a:endParaRPr lang="en-US"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Psychological Health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Be open to discussing your feelings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Prevention </a:t>
            </a:r>
            <a:r>
              <a:rPr lang="en-US" dirty="0" smtClean="0"/>
              <a:t>through </a:t>
            </a:r>
            <a:r>
              <a:rPr lang="en-US" dirty="0"/>
              <a:t>stress management and exercise</a:t>
            </a:r>
          </a:p>
          <a:p>
            <a:pPr>
              <a:lnSpc>
                <a:spcPct val="90000"/>
              </a:lnSpc>
            </a:pPr>
            <a:r>
              <a:rPr lang="en-US" dirty="0"/>
              <a:t>Support groups</a:t>
            </a:r>
          </a:p>
          <a:p>
            <a:pPr>
              <a:lnSpc>
                <a:spcPct val="90000"/>
              </a:lnSpc>
            </a:pPr>
            <a:r>
              <a:rPr lang="en-US" dirty="0"/>
              <a:t>Using professional resources</a:t>
            </a:r>
          </a:p>
          <a:p>
            <a:pPr>
              <a:lnSpc>
                <a:spcPct val="90000"/>
              </a:lnSpc>
            </a:pPr>
            <a:r>
              <a:rPr lang="en-US" dirty="0"/>
              <a:t>Benefits and risks of medicines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Depression </a:t>
            </a:r>
            <a:r>
              <a:rPr lang="en-US" dirty="0" smtClean="0"/>
              <a:t>isn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sadness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TV </a:t>
            </a:r>
            <a:r>
              <a:rPr lang="en-US" dirty="0"/>
              <a:t>selling of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diseases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 Care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Wish Cards</a:t>
            </a:r>
          </a:p>
          <a:p>
            <a:pPr lvl="1"/>
            <a:r>
              <a:rPr lang="en-US" dirty="0" smtClean="0">
                <a:hlinkClick r:id="rId2"/>
              </a:rPr>
              <a:t>www.gowish.org</a:t>
            </a:r>
            <a:endParaRPr lang="en-US" dirty="0"/>
          </a:p>
          <a:p>
            <a:r>
              <a:rPr lang="en-US" dirty="0" smtClean="0"/>
              <a:t>The Conversation Project</a:t>
            </a:r>
          </a:p>
          <a:p>
            <a:pPr lvl="1"/>
            <a:r>
              <a:rPr lang="en-US" dirty="0" smtClean="0">
                <a:hlinkClick r:id="rId3"/>
              </a:rPr>
              <a:t>http://theconversationproject.org</a:t>
            </a:r>
            <a:r>
              <a:rPr lang="en-US" dirty="0">
                <a:hlinkClick r:id="rId3"/>
              </a:rPr>
              <a:t>/starter-kit/intro</a:t>
            </a:r>
            <a:r>
              <a:rPr lang="en-US" dirty="0" smtClean="0">
                <a:hlinkClick r:id="rId3"/>
              </a:rPr>
              <a:t>/</a:t>
            </a:r>
            <a:endParaRPr lang="en-US" dirty="0"/>
          </a:p>
          <a:p>
            <a:r>
              <a:rPr lang="en-US" dirty="0" smtClean="0"/>
              <a:t>Prepare for Your Care</a:t>
            </a:r>
          </a:p>
          <a:p>
            <a:pPr lvl="1"/>
            <a:r>
              <a:rPr lang="en-US" dirty="0" smtClean="0">
                <a:hlinkClick r:id="rId4"/>
              </a:rPr>
              <a:t>www.prepareforyourcare.org</a:t>
            </a:r>
            <a:endParaRPr lang="en-US" dirty="0" smtClean="0"/>
          </a:p>
          <a:p>
            <a:r>
              <a:rPr lang="en-US" dirty="0" smtClean="0"/>
              <a:t>My </a:t>
            </a:r>
            <a:r>
              <a:rPr lang="en-US" dirty="0" err="1" smtClean="0"/>
              <a:t>Directives.com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www.mydirectives.com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88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JOH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513" y="609600"/>
            <a:ext cx="3113087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90600" y="990600"/>
            <a:ext cx="366236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John Turner, MD</a:t>
            </a:r>
          </a:p>
          <a:p>
            <a:r>
              <a:rPr lang="en-US" sz="2400" b="1"/>
              <a:t>67 y/o</a:t>
            </a:r>
          </a:p>
          <a:p>
            <a:endParaRPr lang="en-US" sz="2400" b="1"/>
          </a:p>
          <a:p>
            <a:r>
              <a:rPr lang="ja-JP" altLang="en-US" sz="2400" b="1">
                <a:latin typeface="Arial"/>
              </a:rPr>
              <a:t>“</a:t>
            </a:r>
            <a:r>
              <a:rPr lang="en-US" sz="2400" b="1"/>
              <a:t>I think physicians have a</a:t>
            </a:r>
          </a:p>
          <a:p>
            <a:r>
              <a:rPr lang="en-US" sz="2400" b="1"/>
              <a:t>responsibility to sell health</a:t>
            </a:r>
          </a:p>
          <a:p>
            <a:r>
              <a:rPr lang="en-US" sz="2400" b="1"/>
              <a:t>at least as much as they </a:t>
            </a:r>
          </a:p>
          <a:p>
            <a:r>
              <a:rPr lang="en-US" sz="2400" b="1"/>
              <a:t>sell pills.</a:t>
            </a:r>
            <a:r>
              <a:rPr lang="ja-JP" altLang="en-US" sz="2400" b="1">
                <a:latin typeface="Arial"/>
              </a:rPr>
              <a:t>”</a:t>
            </a:r>
            <a:endParaRPr lang="en-US" sz="240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990600" y="3810000"/>
            <a:ext cx="3987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/>
              <a:t>Growing Old is Not for Sissies</a:t>
            </a:r>
            <a:endParaRPr lang="en-US" sz="2400" b="1"/>
          </a:p>
          <a:p>
            <a:r>
              <a:rPr lang="en-US" sz="2400" b="1"/>
              <a:t>Etta Clark</a:t>
            </a:r>
          </a:p>
          <a:p>
            <a:r>
              <a:rPr lang="en-US" sz="2400" b="1"/>
              <a:t>Pomegrante Books</a:t>
            </a:r>
          </a:p>
          <a:p>
            <a:r>
              <a:rPr lang="en-US" sz="2400" b="1"/>
              <a:t>Petaluma, CA 1990</a:t>
            </a:r>
            <a:endParaRPr 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Areas to Master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419600" cy="4302125"/>
          </a:xfrm>
        </p:spPr>
        <p:txBody>
          <a:bodyPr/>
          <a:lstStyle/>
          <a:p>
            <a:r>
              <a:rPr lang="en-US" sz="3200"/>
              <a:t>Managing symptoms</a:t>
            </a:r>
          </a:p>
          <a:p>
            <a:r>
              <a:rPr lang="en-US" sz="3200"/>
              <a:t>Medication use</a:t>
            </a:r>
          </a:p>
          <a:p>
            <a:r>
              <a:rPr lang="en-US" sz="3200"/>
              <a:t>Emergencies</a:t>
            </a:r>
          </a:p>
          <a:p>
            <a:r>
              <a:rPr lang="en-US" sz="3200"/>
              <a:t>Nutrition</a:t>
            </a:r>
          </a:p>
          <a:p>
            <a:r>
              <a:rPr lang="en-US" sz="3200"/>
              <a:t>Exercise</a:t>
            </a:r>
          </a:p>
          <a:p>
            <a:r>
              <a:rPr lang="en-US" sz="3200"/>
              <a:t>Working with providers</a:t>
            </a:r>
          </a:p>
          <a:p>
            <a:endParaRPr lang="en-US" sz="320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828800"/>
            <a:ext cx="4491037" cy="4302125"/>
          </a:xfrm>
        </p:spPr>
        <p:txBody>
          <a:bodyPr/>
          <a:lstStyle/>
          <a:p>
            <a:r>
              <a:rPr lang="en-US" sz="3200"/>
              <a:t>Smoking</a:t>
            </a:r>
          </a:p>
          <a:p>
            <a:r>
              <a:rPr lang="en-US" sz="3200"/>
              <a:t>Stress reduction</a:t>
            </a:r>
          </a:p>
          <a:p>
            <a:r>
              <a:rPr lang="en-US" sz="3200"/>
              <a:t>Community resources</a:t>
            </a:r>
          </a:p>
          <a:p>
            <a:r>
              <a:rPr lang="en-US" sz="3200"/>
              <a:t>Work</a:t>
            </a:r>
          </a:p>
          <a:p>
            <a:r>
              <a:rPr lang="en-US" sz="3200"/>
              <a:t>Care-givers</a:t>
            </a:r>
          </a:p>
          <a:p>
            <a:r>
              <a:rPr lang="en-US" sz="3200"/>
              <a:t>Psychological responses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Managing Symptoms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HealthWise</a:t>
            </a:r>
            <a:endParaRPr lang="en-US" dirty="0"/>
          </a:p>
        </p:txBody>
      </p:sp>
      <p:pic>
        <p:nvPicPr>
          <p:cNvPr id="2" name="Picture 1" descr="HealthWise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514" y="1905000"/>
            <a:ext cx="3355086" cy="4699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Medication Use - General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Always try generics first</a:t>
            </a:r>
          </a:p>
          <a:p>
            <a:pPr>
              <a:lnSpc>
                <a:spcPct val="90000"/>
              </a:lnSpc>
            </a:pPr>
            <a:r>
              <a:rPr lang="en-US" dirty="0"/>
              <a:t>Try to limit the number of drugs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Greater than 4 is risky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Ask if you can stop a drug when a new one is started</a:t>
            </a:r>
          </a:p>
          <a:p>
            <a:pPr>
              <a:lnSpc>
                <a:spcPct val="90000"/>
              </a:lnSpc>
            </a:pPr>
            <a:r>
              <a:rPr lang="en-US" dirty="0"/>
              <a:t>Consider any new symptom as a possible side effect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a new symptom starts,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use a new medicine unless </a:t>
            </a:r>
            <a:r>
              <a:rPr lang="en-US" dirty="0" smtClean="0"/>
              <a:t>it</a:t>
            </a:r>
            <a:r>
              <a:rPr lang="en-US" dirty="0">
                <a:latin typeface="Arial"/>
              </a:rPr>
              <a:t> </a:t>
            </a:r>
            <a:r>
              <a:rPr lang="en-US" dirty="0" smtClean="0">
                <a:latin typeface="Arial"/>
              </a:rPr>
              <a:t>i</a:t>
            </a:r>
            <a:r>
              <a:rPr lang="en-US" dirty="0" smtClean="0"/>
              <a:t>s </a:t>
            </a:r>
            <a:r>
              <a:rPr lang="en-US" dirty="0"/>
              <a:t>clear </a:t>
            </a:r>
            <a:r>
              <a:rPr lang="en-US" dirty="0" smtClean="0"/>
              <a:t>it is </a:t>
            </a:r>
            <a:r>
              <a:rPr lang="en-US" dirty="0"/>
              <a:t>not a side effect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 List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756985"/>
              </p:ext>
            </p:extLst>
          </p:nvPr>
        </p:nvGraphicFramePr>
        <p:xfrm>
          <a:off x="457200" y="1828800"/>
          <a:ext cx="8229600" cy="3388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Dose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Taken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Target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Goal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Tylenol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times a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Arthritis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Pain</a:t>
                      </a:r>
                      <a:r>
                        <a:rPr lang="en-US" baseline="0" dirty="0" smtClean="0"/>
                        <a:t> &lt; 5/10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Walking 30 minutes 5 times a week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Hydrochloro</a:t>
                      </a:r>
                      <a:r>
                        <a:rPr lang="en-US" dirty="0" smtClean="0"/>
                        <a:t>-thiazide (HCTZ)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Every morning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blood 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140/85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Avoid a stroke or heart attack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Metformin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Twice a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Diabetes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A1C</a:t>
                      </a:r>
                      <a:r>
                        <a:rPr lang="en-US" baseline="0" dirty="0" smtClean="0"/>
                        <a:t> 7.5-8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Avoid a stroke or heart attack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5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Working with Providers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Make a </a:t>
            </a:r>
            <a:r>
              <a:rPr lang="en-US" dirty="0" smtClean="0"/>
              <a:t>prioritized list </a:t>
            </a:r>
            <a:r>
              <a:rPr lang="en-US" dirty="0"/>
              <a:t>of topics to </a:t>
            </a:r>
            <a:r>
              <a:rPr lang="en-US" dirty="0" smtClean="0"/>
              <a:t>discuss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Bring </a:t>
            </a:r>
            <a:r>
              <a:rPr lang="en-US" dirty="0"/>
              <a:t>up the most important issue </a:t>
            </a:r>
            <a:r>
              <a:rPr lang="en-US" dirty="0" smtClean="0"/>
              <a:t>first</a:t>
            </a:r>
          </a:p>
          <a:p>
            <a:pPr>
              <a:lnSpc>
                <a:spcPct val="90000"/>
              </a:lnSpc>
            </a:pPr>
            <a:r>
              <a:rPr lang="en-US" dirty="0"/>
              <a:t>Be willing to </a:t>
            </a:r>
            <a:r>
              <a:rPr lang="en-US" dirty="0" smtClean="0"/>
              <a:t>question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Assertiveness –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DESC script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Describe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Express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Specify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Consequence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about other ways to access them – email?</a:t>
            </a:r>
          </a:p>
          <a:p>
            <a:r>
              <a:rPr lang="en-US" dirty="0" smtClean="0"/>
              <a:t>If a lab test is ordered</a:t>
            </a:r>
          </a:p>
          <a:p>
            <a:pPr lvl="1"/>
            <a:r>
              <a:rPr lang="en-US" dirty="0" smtClean="0"/>
              <a:t>Ask – how will the results change my treatment?</a:t>
            </a:r>
          </a:p>
          <a:p>
            <a:r>
              <a:rPr lang="en-US" dirty="0" smtClean="0"/>
              <a:t>If an elective procedure is recommended</a:t>
            </a:r>
          </a:p>
          <a:p>
            <a:pPr lvl="1"/>
            <a:r>
              <a:rPr lang="en-US" dirty="0" smtClean="0"/>
              <a:t>Ask about the benefits</a:t>
            </a:r>
          </a:p>
          <a:p>
            <a:pPr lvl="1"/>
            <a:r>
              <a:rPr lang="en-US" dirty="0" smtClean="0"/>
              <a:t>Ask about the harms</a:t>
            </a:r>
          </a:p>
          <a:p>
            <a:pPr lvl="1"/>
            <a:r>
              <a:rPr lang="en-US" dirty="0" smtClean="0"/>
              <a:t>Get absolute percentages</a:t>
            </a:r>
          </a:p>
          <a:p>
            <a:pPr lvl="1"/>
            <a:r>
              <a:rPr lang="en-US" dirty="0" smtClean="0"/>
              <a:t>Remember the principles of informed consent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967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Smoking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Stop!!!!</a:t>
            </a:r>
          </a:p>
          <a:p>
            <a:r>
              <a:rPr lang="en-US" sz="4000" dirty="0"/>
              <a:t>Stop!!!!</a:t>
            </a:r>
          </a:p>
          <a:p>
            <a:r>
              <a:rPr lang="en-US" sz="4000" dirty="0"/>
              <a:t>Stop!!!!</a:t>
            </a:r>
          </a:p>
          <a:p>
            <a:r>
              <a:rPr lang="en-US" sz="4000" dirty="0"/>
              <a:t>Groups, programs, family </a:t>
            </a:r>
            <a:r>
              <a:rPr lang="en-US" sz="4000" dirty="0" smtClean="0"/>
              <a:t>support</a:t>
            </a:r>
          </a:p>
          <a:p>
            <a:r>
              <a:rPr lang="en-US" sz="4000" dirty="0" smtClean="0"/>
              <a:t>Questionable value of medications 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Community 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Tallahassee Senior </a:t>
            </a:r>
            <a:r>
              <a:rPr lang="en-US" dirty="0"/>
              <a:t>Center</a:t>
            </a:r>
          </a:p>
          <a:p>
            <a:r>
              <a:rPr lang="en-US" dirty="0"/>
              <a:t>Hospital based training</a:t>
            </a:r>
          </a:p>
          <a:p>
            <a:r>
              <a:rPr lang="en-US" dirty="0" smtClean="0"/>
              <a:t>Health plan resources</a:t>
            </a:r>
            <a:endParaRPr lang="en-US" dirty="0"/>
          </a:p>
          <a:p>
            <a:r>
              <a:rPr lang="en-US" dirty="0"/>
              <a:t>Advocacy groups</a:t>
            </a:r>
          </a:p>
          <a:p>
            <a:pPr lvl="1"/>
            <a:r>
              <a:rPr lang="en-US" dirty="0"/>
              <a:t>American Diabetes Association</a:t>
            </a:r>
          </a:p>
          <a:p>
            <a:pPr lvl="1"/>
            <a:r>
              <a:rPr lang="en-US" dirty="0"/>
              <a:t>Arthritis Association</a:t>
            </a:r>
          </a:p>
          <a:p>
            <a:pPr lvl="1"/>
            <a:r>
              <a:rPr lang="en-US" dirty="0"/>
              <a:t>American Heart </a:t>
            </a:r>
            <a:r>
              <a:rPr lang="en-US" dirty="0" smtClean="0"/>
              <a:t>Association</a:t>
            </a:r>
          </a:p>
          <a:p>
            <a:pPr lvl="1"/>
            <a:r>
              <a:rPr lang="en-US" dirty="0" smtClean="0"/>
              <a:t>Alzheimer’s Project &amp; Alzheimer’s Association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SU template">
  <a:themeElements>
    <a:clrScheme name="FSUCOM template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FSUCOM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SUCOM template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FSU template.potx</Template>
  <TotalTime>968</TotalTime>
  <Words>524</Words>
  <Application>Microsoft Macintosh PowerPoint</Application>
  <PresentationFormat>On-screen Show (4:3)</PresentationFormat>
  <Paragraphs>143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FSU template</vt:lpstr>
      <vt:lpstr>Becoming an Activated Patient – Part 2</vt:lpstr>
      <vt:lpstr>Areas to Master</vt:lpstr>
      <vt:lpstr>Managing Symptoms</vt:lpstr>
      <vt:lpstr>Medication Use - General</vt:lpstr>
      <vt:lpstr>Medication List</vt:lpstr>
      <vt:lpstr>Working with Providers</vt:lpstr>
      <vt:lpstr>Working With Providers</vt:lpstr>
      <vt:lpstr>Smoking</vt:lpstr>
      <vt:lpstr>Community Resources</vt:lpstr>
      <vt:lpstr>Online Resources</vt:lpstr>
      <vt:lpstr>Online Decision Aids</vt:lpstr>
      <vt:lpstr>Work/Volunteer</vt:lpstr>
      <vt:lpstr>Care Givers</vt:lpstr>
      <vt:lpstr>Psychological Health</vt:lpstr>
      <vt:lpstr>Advance Care Planning</vt:lpstr>
      <vt:lpstr>PowerPoint Presentation</vt:lpstr>
    </vt:vector>
  </TitlesOfParts>
  <Company>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Evidence-Based Methods to Reduce Medications in Older Patients</dc:title>
  <dc:creator>Ken Brummel-Smith</dc:creator>
  <cp:lastModifiedBy>Ken Brummel-Smith</cp:lastModifiedBy>
  <cp:revision>35</cp:revision>
  <dcterms:created xsi:type="dcterms:W3CDTF">2006-12-03T20:47:09Z</dcterms:created>
  <dcterms:modified xsi:type="dcterms:W3CDTF">2014-11-03T02:29:11Z</dcterms:modified>
</cp:coreProperties>
</file>